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B7F343-0F52-432D-8477-7A17B1168F2B}"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389700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7F343-0F52-432D-8477-7A17B1168F2B}"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230053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7F343-0F52-432D-8477-7A17B1168F2B}"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184895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B7F343-0F52-432D-8477-7A17B1168F2B}"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21485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B7F343-0F52-432D-8477-7A17B1168F2B}" type="datetimeFigureOut">
              <a:rPr lang="en-US" smtClean="0"/>
              <a:t>4/20/2015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297732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B7F343-0F52-432D-8477-7A17B1168F2B}"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309275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B7F343-0F52-432D-8477-7A17B1168F2B}" type="datetimeFigureOut">
              <a:rPr lang="en-US" smtClean="0"/>
              <a:t>4/20/2015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90262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B7F343-0F52-432D-8477-7A17B1168F2B}" type="datetimeFigureOut">
              <a:rPr lang="en-US" smtClean="0"/>
              <a:t>4/20/2015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49259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B7F343-0F52-432D-8477-7A17B1168F2B}" type="datetimeFigureOut">
              <a:rPr lang="en-US" smtClean="0"/>
              <a:t>4/20/2015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145273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7F343-0F52-432D-8477-7A17B1168F2B}"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217882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7F343-0F52-432D-8477-7A17B1168F2B}" type="datetimeFigureOut">
              <a:rPr lang="en-US" smtClean="0"/>
              <a:t>4/20/2015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E21865-6779-434C-A0C0-5437223D9536}" type="slidenum">
              <a:rPr lang="en-US" smtClean="0"/>
              <a:t>‹#›</a:t>
            </a:fld>
            <a:endParaRPr lang="en-US"/>
          </a:p>
        </p:txBody>
      </p:sp>
    </p:spTree>
    <p:extLst>
      <p:ext uri="{BB962C8B-B14F-4D97-AF65-F5344CB8AC3E}">
        <p14:creationId xmlns:p14="http://schemas.microsoft.com/office/powerpoint/2010/main" val="220220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7F343-0F52-432D-8477-7A17B1168F2B}" type="datetimeFigureOut">
              <a:rPr lang="en-US" smtClean="0"/>
              <a:t>4/20/2015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21865-6779-434C-A0C0-5437223D9536}" type="slidenum">
              <a:rPr lang="en-US" smtClean="0"/>
              <a:t>‹#›</a:t>
            </a:fld>
            <a:endParaRPr lang="en-US"/>
          </a:p>
        </p:txBody>
      </p:sp>
    </p:spTree>
    <p:extLst>
      <p:ext uri="{BB962C8B-B14F-4D97-AF65-F5344CB8AC3E}">
        <p14:creationId xmlns:p14="http://schemas.microsoft.com/office/powerpoint/2010/main" val="1727513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edutopia.org/san-fernando-education-technology-team-vide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blurb.com/b/1069347-absolute-zer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earn.org/" TargetMode="External"/><Relationship Id="rId7" Type="http://schemas.openxmlformats.org/officeDocument/2006/relationships/hyperlink" Target="http://theglobalclassroomproject.wordpress.com/" TargetMode="External"/><Relationship Id="rId2" Type="http://schemas.openxmlformats.org/officeDocument/2006/relationships/hyperlink" Target="http://21stcenturyschools.weebly.com/" TargetMode="Externa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hyperlink" Target="http://www.epals.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atfestival.org/education/stagewri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echnewsdaily.com/5655-astronaut-underwear-students-innovation.html"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themarysue.com/cellphone-cardiac-te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navajotimes.com/education/2009/0109/011509onair.php#.UlHnQVCmjj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virtualworlds.nmc.org/2012/01/17/lets-talk-sustainabilit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archive.constantcontact.com/fs046/1102070697430/archive/1103002055051.html"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www.youtube.com/watch?v=YZFnxEuWZa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www.edutopia.org/is-school-enough-game-based-learning-stem-vide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tandard.net/topics/courts/2010/04/26/students-get-firsthand-view-judicial-system" TargetMode="External"/><Relationship Id="rId1" Type="http://schemas.openxmlformats.org/officeDocument/2006/relationships/slideLayout" Target="../slideLayouts/slideLayout2.xml"/><Relationship Id="rId6" Type="http://schemas.openxmlformats.org/officeDocument/2006/relationships/hyperlink" Target="http://www.classroomlaw.org/programs/mock-trial/" TargetMode="External"/><Relationship Id="rId5" Type="http://schemas.openxmlformats.org/officeDocument/2006/relationships/image" Target="../media/image3.jpg"/><Relationship Id="rId4" Type="http://schemas.openxmlformats.org/officeDocument/2006/relationships/hyperlink" Target="http://www.icoe.org/icoe/stories/mock-trial-teaches-imperial-county-students-valuable-skil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middleschooldebate.com/index.ht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n.org/cyberschoolbus/modelun/faq.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clermontsun.com/2012/03/30/new-richmond-middle-school-students-design-city-of-tomorrow/" TargetMode="External"/><Relationship Id="rId1" Type="http://schemas.openxmlformats.org/officeDocument/2006/relationships/slideLayout" Target="../slideLayouts/slideLayout2.xml"/><Relationship Id="rId5" Type="http://schemas.openxmlformats.org/officeDocument/2006/relationships/hyperlink" Target="http://futurecity.org/"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Culminating Events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 y="895350"/>
            <a:ext cx="7620000" cy="5067300"/>
          </a:xfrm>
          <a:prstGeom prst="rect">
            <a:avLst/>
          </a:prstGeom>
        </p:spPr>
      </p:pic>
      <p:sp>
        <p:nvSpPr>
          <p:cNvPr id="3" name="Subtitle 2"/>
          <p:cNvSpPr>
            <a:spLocks noGrp="1"/>
          </p:cNvSpPr>
          <p:nvPr>
            <p:ph type="subTitle" idx="1"/>
          </p:nvPr>
        </p:nvSpPr>
        <p:spPr>
          <a:xfrm>
            <a:off x="1371600" y="4648200"/>
            <a:ext cx="6400800" cy="990600"/>
          </a:xfrm>
        </p:spPr>
        <p:txBody>
          <a:bodyPr>
            <a:normAutofit lnSpcReduction="10000"/>
          </a:bodyPr>
          <a:lstStyle/>
          <a:p>
            <a:r>
              <a:rPr lang="en-US" dirty="0" smtClean="0">
                <a:solidFill>
                  <a:schemeClr val="bg1"/>
                </a:solidFill>
              </a:rPr>
              <a:t>AND DEMONSTRATIONS OF OUTCOMES</a:t>
            </a:r>
            <a:endParaRPr lang="en-US" dirty="0">
              <a:solidFill>
                <a:schemeClr val="bg1"/>
              </a:solidFill>
            </a:endParaRPr>
          </a:p>
        </p:txBody>
      </p:sp>
      <p:sp>
        <p:nvSpPr>
          <p:cNvPr id="5" name="TextBox 4"/>
          <p:cNvSpPr txBox="1"/>
          <p:nvPr/>
        </p:nvSpPr>
        <p:spPr>
          <a:xfrm>
            <a:off x="1468582" y="2644170"/>
            <a:ext cx="6934200" cy="1569660"/>
          </a:xfrm>
          <a:prstGeom prst="rect">
            <a:avLst/>
          </a:prstGeom>
          <a:noFill/>
        </p:spPr>
        <p:txBody>
          <a:bodyPr wrap="square" rtlCol="0">
            <a:spAutoFit/>
          </a:bodyPr>
          <a:lstStyle/>
          <a:p>
            <a:pPr algn="ctr"/>
            <a:r>
              <a:rPr lang="en-US" sz="4800" b="1" dirty="0" smtClean="0">
                <a:solidFill>
                  <a:srgbClr val="CC9900"/>
                </a:solidFill>
              </a:rPr>
              <a:t>Final </a:t>
            </a:r>
          </a:p>
          <a:p>
            <a:pPr algn="ctr"/>
            <a:r>
              <a:rPr lang="en-US" sz="4800" b="1" dirty="0" smtClean="0">
                <a:solidFill>
                  <a:srgbClr val="CC9900"/>
                </a:solidFill>
              </a:rPr>
              <a:t>  Culminating Events</a:t>
            </a:r>
            <a:endParaRPr lang="en-US" sz="4800" b="1" dirty="0">
              <a:solidFill>
                <a:srgbClr val="CC9900"/>
              </a:solidFill>
            </a:endParaRPr>
          </a:p>
        </p:txBody>
      </p:sp>
    </p:spTree>
    <p:extLst>
      <p:ext uri="{BB962C8B-B14F-4D97-AF65-F5344CB8AC3E}">
        <p14:creationId xmlns:p14="http://schemas.microsoft.com/office/powerpoint/2010/main" val="2341258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STUDENT-PRODUCED VIDEOS</a:t>
            </a:r>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71800" y="1956955"/>
            <a:ext cx="3810000" cy="2857500"/>
          </a:xfrm>
          <a:prstGeom prst="rect">
            <a:avLst/>
          </a:prstGeom>
        </p:spPr>
      </p:pic>
      <p:sp>
        <p:nvSpPr>
          <p:cNvPr id="7" name="TextBox 6"/>
          <p:cNvSpPr txBox="1"/>
          <p:nvPr/>
        </p:nvSpPr>
        <p:spPr>
          <a:xfrm>
            <a:off x="1447800" y="5105400"/>
            <a:ext cx="6248400" cy="369332"/>
          </a:xfrm>
          <a:prstGeom prst="rect">
            <a:avLst/>
          </a:prstGeom>
          <a:noFill/>
        </p:spPr>
        <p:txBody>
          <a:bodyPr wrap="square" rtlCol="0">
            <a:spAutoFit/>
          </a:bodyPr>
          <a:lstStyle/>
          <a:p>
            <a:pPr algn="ctr"/>
            <a:r>
              <a:rPr lang="en-US" dirty="0" smtClean="0"/>
              <a:t>Click picture to watch excellent video.</a:t>
            </a:r>
            <a:endParaRPr lang="en-US" dirty="0"/>
          </a:p>
        </p:txBody>
      </p:sp>
    </p:spTree>
    <p:extLst>
      <p:ext uri="{BB962C8B-B14F-4D97-AF65-F5344CB8AC3E}">
        <p14:creationId xmlns:p14="http://schemas.microsoft.com/office/powerpoint/2010/main" val="2635054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SAMPLES</a:t>
            </a:r>
            <a:endParaRPr lang="en-US" dirty="0"/>
          </a:p>
        </p:txBody>
      </p:sp>
      <p:pic>
        <p:nvPicPr>
          <p:cNvPr id="4" name="Content Placeholder 3">
            <a:hlinkClick r:id="rId2"/>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40155" y="1295400"/>
            <a:ext cx="3711289" cy="4525963"/>
          </a:xfrm>
        </p:spPr>
      </p:pic>
      <p:sp>
        <p:nvSpPr>
          <p:cNvPr id="5" name="TextBox 4"/>
          <p:cNvSpPr txBox="1"/>
          <p:nvPr/>
        </p:nvSpPr>
        <p:spPr>
          <a:xfrm>
            <a:off x="2743200" y="5964382"/>
            <a:ext cx="3962400" cy="381000"/>
          </a:xfrm>
          <a:prstGeom prst="rect">
            <a:avLst/>
          </a:prstGeom>
          <a:noFill/>
        </p:spPr>
        <p:txBody>
          <a:bodyPr wrap="square" rtlCol="0">
            <a:spAutoFit/>
          </a:bodyPr>
          <a:lstStyle/>
          <a:p>
            <a:r>
              <a:rPr lang="en-US" dirty="0" smtClean="0"/>
              <a:t>Click book to view contents.</a:t>
            </a:r>
            <a:endParaRPr lang="en-US" dirty="0"/>
          </a:p>
        </p:txBody>
      </p:sp>
    </p:spTree>
    <p:extLst>
      <p:ext uri="{BB962C8B-B14F-4D97-AF65-F5344CB8AC3E}">
        <p14:creationId xmlns:p14="http://schemas.microsoft.com/office/powerpoint/2010/main" val="3604462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COLLABORATIONS</a:t>
            </a:r>
            <a:endParaRPr lang="en-US" dirty="0"/>
          </a:p>
        </p:txBody>
      </p:sp>
      <p:sp>
        <p:nvSpPr>
          <p:cNvPr id="5" name="TextBox 4"/>
          <p:cNvSpPr txBox="1"/>
          <p:nvPr/>
        </p:nvSpPr>
        <p:spPr>
          <a:xfrm>
            <a:off x="1787236" y="5943600"/>
            <a:ext cx="6400800" cy="381000"/>
          </a:xfrm>
          <a:prstGeom prst="rect">
            <a:avLst/>
          </a:prstGeom>
          <a:noFill/>
        </p:spPr>
        <p:txBody>
          <a:bodyPr wrap="square" rtlCol="0">
            <a:spAutoFit/>
          </a:bodyPr>
          <a:lstStyle/>
          <a:p>
            <a:r>
              <a:rPr lang="en-US" dirty="0" smtClean="0">
                <a:hlinkClick r:id="rId2"/>
              </a:rPr>
              <a:t>Food and Culture</a:t>
            </a:r>
            <a:r>
              <a:rPr lang="en-US" dirty="0" smtClean="0"/>
              <a:t>;   </a:t>
            </a:r>
            <a:r>
              <a:rPr lang="en-US" dirty="0" smtClean="0">
                <a:hlinkClick r:id="rId3"/>
              </a:rPr>
              <a:t>iEARN</a:t>
            </a:r>
            <a:r>
              <a:rPr lang="en-US" dirty="0" smtClean="0"/>
              <a:t>:   </a:t>
            </a:r>
            <a:r>
              <a:rPr lang="en-US" dirty="0" smtClean="0">
                <a:hlinkClick r:id="rId4"/>
              </a:rPr>
              <a:t>ePals</a:t>
            </a:r>
            <a:r>
              <a:rPr lang="en-US" dirty="0" smtClean="0"/>
              <a:t> and many more in workbook.</a:t>
            </a:r>
            <a:endParaRPr lang="en-US" dirty="0"/>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a:ext>
            </a:extLst>
          </a:blip>
          <a:stretch>
            <a:fillRect/>
          </a:stretch>
        </p:blipFill>
        <p:spPr>
          <a:xfrm>
            <a:off x="533400" y="1725783"/>
            <a:ext cx="3810000" cy="2842846"/>
          </a:xfrm>
        </p:spPr>
      </p:pic>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953000" y="1676400"/>
            <a:ext cx="3944473" cy="2616500"/>
          </a:xfrm>
          <a:prstGeom prst="rect">
            <a:avLst/>
          </a:prstGeom>
        </p:spPr>
      </p:pic>
      <p:sp>
        <p:nvSpPr>
          <p:cNvPr id="10" name="TextBox 9"/>
          <p:cNvSpPr txBox="1"/>
          <p:nvPr/>
        </p:nvSpPr>
        <p:spPr>
          <a:xfrm>
            <a:off x="533400" y="4800600"/>
            <a:ext cx="3886200" cy="369332"/>
          </a:xfrm>
          <a:prstGeom prst="rect">
            <a:avLst/>
          </a:prstGeom>
          <a:noFill/>
        </p:spPr>
        <p:txBody>
          <a:bodyPr wrap="square" rtlCol="0">
            <a:spAutoFit/>
          </a:bodyPr>
          <a:lstStyle/>
          <a:p>
            <a:r>
              <a:rPr lang="en-US" dirty="0" smtClean="0">
                <a:hlinkClick r:id="rId7"/>
              </a:rPr>
              <a:t>Collaborative movie making</a:t>
            </a:r>
            <a:endParaRPr lang="en-US" dirty="0"/>
          </a:p>
        </p:txBody>
      </p:sp>
      <p:sp>
        <p:nvSpPr>
          <p:cNvPr id="11" name="TextBox 10"/>
          <p:cNvSpPr txBox="1"/>
          <p:nvPr/>
        </p:nvSpPr>
        <p:spPr>
          <a:xfrm>
            <a:off x="4953000" y="4648200"/>
            <a:ext cx="3505200" cy="369332"/>
          </a:xfrm>
          <a:prstGeom prst="rect">
            <a:avLst/>
          </a:prstGeom>
          <a:noFill/>
        </p:spPr>
        <p:txBody>
          <a:bodyPr wrap="square" rtlCol="0">
            <a:spAutoFit/>
          </a:bodyPr>
          <a:lstStyle/>
          <a:p>
            <a:r>
              <a:rPr lang="en-US" dirty="0" smtClean="0"/>
              <a:t>Students in Qatar, UAE.</a:t>
            </a:r>
            <a:endParaRPr lang="en-US" dirty="0"/>
          </a:p>
        </p:txBody>
      </p:sp>
    </p:spTree>
    <p:extLst>
      <p:ext uri="{BB962C8B-B14F-4D97-AF65-F5344CB8AC3E}">
        <p14:creationId xmlns:p14="http://schemas.microsoft.com/office/powerpoint/2010/main" val="1418173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FESTIVAL FOR PERIOD IN HISTORY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9600" y="1591057"/>
            <a:ext cx="3657600" cy="204825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6800" y="1567642"/>
            <a:ext cx="3276600" cy="218042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76800" y="4023619"/>
            <a:ext cx="3374740" cy="224573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 y="3912465"/>
            <a:ext cx="3657599" cy="2403188"/>
          </a:xfrm>
          <a:prstGeom prst="rect">
            <a:avLst/>
          </a:prstGeom>
        </p:spPr>
      </p:pic>
    </p:spTree>
    <p:extLst>
      <p:ext uri="{BB962C8B-B14F-4D97-AF65-F5344CB8AC3E}">
        <p14:creationId xmlns:p14="http://schemas.microsoft.com/office/powerpoint/2010/main" val="156903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STUDENT-ORGANIZED CONFERENCE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57400" y="1752600"/>
            <a:ext cx="5105400" cy="3397411"/>
          </a:xfrm>
        </p:spPr>
      </p:pic>
    </p:spTree>
    <p:extLst>
      <p:ext uri="{BB962C8B-B14F-4D97-AF65-F5344CB8AC3E}">
        <p14:creationId xmlns:p14="http://schemas.microsoft.com/office/powerpoint/2010/main" val="958003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STUDENT-WRITTEN PLAY</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47800" y="1905000"/>
            <a:ext cx="6502933" cy="2720181"/>
          </a:xfrm>
        </p:spPr>
      </p:pic>
      <p:sp>
        <p:nvSpPr>
          <p:cNvPr id="5" name="TextBox 4"/>
          <p:cNvSpPr txBox="1"/>
          <p:nvPr/>
        </p:nvSpPr>
        <p:spPr>
          <a:xfrm>
            <a:off x="1544782" y="5562600"/>
            <a:ext cx="6553200" cy="369332"/>
          </a:xfrm>
          <a:prstGeom prst="rect">
            <a:avLst/>
          </a:prstGeom>
          <a:noFill/>
        </p:spPr>
        <p:txBody>
          <a:bodyPr wrap="square" rtlCol="0">
            <a:spAutoFit/>
          </a:bodyPr>
          <a:lstStyle/>
          <a:p>
            <a:r>
              <a:rPr lang="en-US" dirty="0" smtClean="0"/>
              <a:t>Click photo to go to middle school playwright program.</a:t>
            </a:r>
            <a:endParaRPr lang="en-US" dirty="0"/>
          </a:p>
        </p:txBody>
      </p:sp>
    </p:spTree>
    <p:extLst>
      <p:ext uri="{BB962C8B-B14F-4D97-AF65-F5344CB8AC3E}">
        <p14:creationId xmlns:p14="http://schemas.microsoft.com/office/powerpoint/2010/main" val="3667718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AND MARKET NEW PRODUCT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219200" y="1295400"/>
            <a:ext cx="6902994" cy="4525963"/>
          </a:xfrm>
        </p:spPr>
      </p:pic>
      <p:sp>
        <p:nvSpPr>
          <p:cNvPr id="5" name="TextBox 4"/>
          <p:cNvSpPr txBox="1"/>
          <p:nvPr/>
        </p:nvSpPr>
        <p:spPr>
          <a:xfrm>
            <a:off x="1143000" y="6096000"/>
            <a:ext cx="7086600" cy="369332"/>
          </a:xfrm>
          <a:prstGeom prst="rect">
            <a:avLst/>
          </a:prstGeom>
          <a:noFill/>
        </p:spPr>
        <p:txBody>
          <a:bodyPr wrap="square" rtlCol="0">
            <a:spAutoFit/>
          </a:bodyPr>
          <a:lstStyle/>
          <a:p>
            <a:r>
              <a:rPr lang="en-US" dirty="0" smtClean="0">
                <a:hlinkClick r:id="rId3"/>
              </a:rPr>
              <a:t>Students win $5,000 for designing new astronaut underwear.</a:t>
            </a:r>
            <a:endParaRPr lang="en-US" dirty="0"/>
          </a:p>
        </p:txBody>
      </p:sp>
    </p:spTree>
    <p:extLst>
      <p:ext uri="{BB962C8B-B14F-4D97-AF65-F5344CB8AC3E}">
        <p14:creationId xmlns:p14="http://schemas.microsoft.com/office/powerpoint/2010/main" val="1431267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INVENTION FAIR</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57200" y="1295400"/>
            <a:ext cx="8229600" cy="4256689"/>
          </a:xfrm>
        </p:spPr>
      </p:pic>
      <p:sp>
        <p:nvSpPr>
          <p:cNvPr id="5" name="TextBox 4"/>
          <p:cNvSpPr txBox="1"/>
          <p:nvPr/>
        </p:nvSpPr>
        <p:spPr>
          <a:xfrm>
            <a:off x="762000" y="5715000"/>
            <a:ext cx="7696200" cy="369332"/>
          </a:xfrm>
          <a:prstGeom prst="rect">
            <a:avLst/>
          </a:prstGeom>
          <a:noFill/>
        </p:spPr>
        <p:txBody>
          <a:bodyPr wrap="square" rtlCol="0">
            <a:spAutoFit/>
          </a:bodyPr>
          <a:lstStyle/>
          <a:p>
            <a:r>
              <a:rPr lang="en-US" dirty="0" smtClean="0"/>
              <a:t>17-year old girl invents cell phone heart monitor – click picture.</a:t>
            </a:r>
            <a:endParaRPr lang="en-US" dirty="0"/>
          </a:p>
        </p:txBody>
      </p:sp>
    </p:spTree>
    <p:extLst>
      <p:ext uri="{BB962C8B-B14F-4D97-AF65-F5344CB8AC3E}">
        <p14:creationId xmlns:p14="http://schemas.microsoft.com/office/powerpoint/2010/main" val="2468824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SHOW</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981200" y="1447800"/>
            <a:ext cx="5171607" cy="3429000"/>
          </a:xfrm>
        </p:spPr>
      </p:pic>
      <p:sp>
        <p:nvSpPr>
          <p:cNvPr id="5" name="TextBox 4"/>
          <p:cNvSpPr txBox="1"/>
          <p:nvPr/>
        </p:nvSpPr>
        <p:spPr>
          <a:xfrm>
            <a:off x="2057400" y="5181600"/>
            <a:ext cx="5334000" cy="646331"/>
          </a:xfrm>
          <a:prstGeom prst="rect">
            <a:avLst/>
          </a:prstGeom>
          <a:noFill/>
        </p:spPr>
        <p:txBody>
          <a:bodyPr wrap="square" rtlCol="0">
            <a:spAutoFit/>
          </a:bodyPr>
          <a:lstStyle/>
          <a:p>
            <a:r>
              <a:rPr lang="en-US" dirty="0" smtClean="0"/>
              <a:t>Navajo student at Hopi High School – On the Air!  </a:t>
            </a:r>
          </a:p>
          <a:p>
            <a:r>
              <a:rPr lang="en-US" dirty="0" smtClean="0"/>
              <a:t>Click photo for story.</a:t>
            </a:r>
            <a:endParaRPr lang="en-US" dirty="0"/>
          </a:p>
        </p:txBody>
      </p:sp>
    </p:spTree>
    <p:extLst>
      <p:ext uri="{BB962C8B-B14F-4D97-AF65-F5344CB8AC3E}">
        <p14:creationId xmlns:p14="http://schemas.microsoft.com/office/powerpoint/2010/main" val="2846592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TALK SHOW</a:t>
            </a:r>
            <a:endParaRPr lang="en-US" dirty="0"/>
          </a:p>
        </p:txBody>
      </p:sp>
      <p:pic>
        <p:nvPicPr>
          <p:cNvPr id="4" name="Content Placeholder 3">
            <a:hlinkClick r:id="rId2"/>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33600" y="1295400"/>
            <a:ext cx="4760976" cy="4760976"/>
          </a:xfrm>
        </p:spPr>
      </p:pic>
      <p:sp>
        <p:nvSpPr>
          <p:cNvPr id="5" name="TextBox 4"/>
          <p:cNvSpPr txBox="1"/>
          <p:nvPr/>
        </p:nvSpPr>
        <p:spPr>
          <a:xfrm>
            <a:off x="2112818" y="6096000"/>
            <a:ext cx="5486400" cy="646331"/>
          </a:xfrm>
          <a:prstGeom prst="rect">
            <a:avLst/>
          </a:prstGeom>
          <a:noFill/>
        </p:spPr>
        <p:txBody>
          <a:bodyPr wrap="square" rtlCol="0">
            <a:spAutoFit/>
          </a:bodyPr>
          <a:lstStyle/>
          <a:p>
            <a:r>
              <a:rPr lang="en-US" dirty="0" smtClean="0"/>
              <a:t>Click picture to learn about this virtual talk show on sustainability.  11</a:t>
            </a:r>
            <a:r>
              <a:rPr lang="en-US" baseline="30000" dirty="0" smtClean="0"/>
              <a:t>th</a:t>
            </a:r>
            <a:r>
              <a:rPr lang="en-US" dirty="0" smtClean="0"/>
              <a:t> graders</a:t>
            </a:r>
            <a:endParaRPr lang="en-US" dirty="0"/>
          </a:p>
        </p:txBody>
      </p:sp>
    </p:spTree>
    <p:extLst>
      <p:ext uri="{BB962C8B-B14F-4D97-AF65-F5344CB8AC3E}">
        <p14:creationId xmlns:p14="http://schemas.microsoft.com/office/powerpoint/2010/main" val="418769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A/K/A AUTHENTIC ASSESSMENTS</a:t>
            </a:r>
            <a:endParaRPr lang="en-US" dirty="0"/>
          </a:p>
        </p:txBody>
      </p:sp>
      <p:sp>
        <p:nvSpPr>
          <p:cNvPr id="3" name="Subtitle 2"/>
          <p:cNvSpPr>
            <a:spLocks noGrp="1"/>
          </p:cNvSpPr>
          <p:nvPr>
            <p:ph type="subTitle" idx="1"/>
          </p:nvPr>
        </p:nvSpPr>
        <p:spPr/>
        <p:txBody>
          <a:bodyPr/>
          <a:lstStyle/>
          <a:p>
            <a:r>
              <a:rPr lang="en-US" dirty="0" smtClean="0"/>
              <a:t>OR ALTERNATIVE ASSESSMENTS</a:t>
            </a:r>
            <a:endParaRPr lang="en-US" dirty="0"/>
          </a:p>
        </p:txBody>
      </p:sp>
    </p:spTree>
    <p:extLst>
      <p:ext uri="{BB962C8B-B14F-4D97-AF65-F5344CB8AC3E}">
        <p14:creationId xmlns:p14="http://schemas.microsoft.com/office/powerpoint/2010/main" val="1249060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DOCUMENTARY/FILM</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18364" y="2368905"/>
            <a:ext cx="3657600" cy="2743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219200"/>
            <a:ext cx="3887506" cy="23622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1600" y="3810000"/>
            <a:ext cx="2011680" cy="2604211"/>
          </a:xfrm>
          <a:prstGeom prst="rect">
            <a:avLst/>
          </a:prstGeom>
        </p:spPr>
      </p:pic>
    </p:spTree>
    <p:extLst>
      <p:ext uri="{BB962C8B-B14F-4D97-AF65-F5344CB8AC3E}">
        <p14:creationId xmlns:p14="http://schemas.microsoft.com/office/powerpoint/2010/main" val="3643162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DESIGN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0" y="1219200"/>
            <a:ext cx="4525963" cy="4525963"/>
          </a:xfrm>
        </p:spPr>
      </p:pic>
      <p:sp>
        <p:nvSpPr>
          <p:cNvPr id="5" name="TextBox 4"/>
          <p:cNvSpPr txBox="1"/>
          <p:nvPr/>
        </p:nvSpPr>
        <p:spPr>
          <a:xfrm>
            <a:off x="1600200" y="5943600"/>
            <a:ext cx="6705600" cy="646331"/>
          </a:xfrm>
          <a:prstGeom prst="rect">
            <a:avLst/>
          </a:prstGeom>
          <a:noFill/>
        </p:spPr>
        <p:txBody>
          <a:bodyPr wrap="square" rtlCol="0">
            <a:spAutoFit/>
          </a:bodyPr>
          <a:lstStyle/>
          <a:p>
            <a:pPr algn="ctr"/>
            <a:r>
              <a:rPr lang="en-US" dirty="0" smtClean="0">
                <a:hlinkClick r:id="rId3"/>
              </a:rPr>
              <a:t>Blake Copeland.  High school freshman creates iPhone app.</a:t>
            </a:r>
            <a:r>
              <a:rPr lang="en-US" dirty="0" smtClean="0"/>
              <a:t>  </a:t>
            </a:r>
          </a:p>
          <a:p>
            <a:pPr algn="ctr"/>
            <a:r>
              <a:rPr lang="en-US" dirty="0" smtClean="0"/>
              <a:t>Also listen to his talk at </a:t>
            </a:r>
            <a:r>
              <a:rPr lang="en-US" dirty="0" smtClean="0">
                <a:hlinkClick r:id="rId4"/>
              </a:rPr>
              <a:t>ASCD 2010</a:t>
            </a:r>
            <a:r>
              <a:rPr lang="en-US" dirty="0" smtClean="0"/>
              <a:t>.</a:t>
            </a:r>
            <a:endParaRPr lang="en-US" dirty="0"/>
          </a:p>
        </p:txBody>
      </p:sp>
    </p:spTree>
    <p:extLst>
      <p:ext uri="{BB962C8B-B14F-4D97-AF65-F5344CB8AC3E}">
        <p14:creationId xmlns:p14="http://schemas.microsoft.com/office/powerpoint/2010/main" val="1319596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OR VIDEO GAME</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032924" y="1447800"/>
            <a:ext cx="6468552" cy="3622389"/>
          </a:xfrm>
        </p:spPr>
      </p:pic>
      <p:sp>
        <p:nvSpPr>
          <p:cNvPr id="5" name="TextBox 4"/>
          <p:cNvSpPr txBox="1"/>
          <p:nvPr/>
        </p:nvSpPr>
        <p:spPr>
          <a:xfrm>
            <a:off x="1246909" y="5257800"/>
            <a:ext cx="6096000" cy="923330"/>
          </a:xfrm>
          <a:prstGeom prst="rect">
            <a:avLst/>
          </a:prstGeom>
          <a:noFill/>
        </p:spPr>
        <p:txBody>
          <a:bodyPr wrap="square" rtlCol="0">
            <a:spAutoFit/>
          </a:bodyPr>
          <a:lstStyle/>
          <a:p>
            <a:pPr fontAlgn="base"/>
            <a:r>
              <a:rPr lang="en-US" dirty="0"/>
              <a:t>Texas 10-year-old Rhys uses </a:t>
            </a:r>
            <a:r>
              <a:rPr lang="en-US" dirty="0" err="1"/>
              <a:t>Gamestar</a:t>
            </a:r>
            <a:r>
              <a:rPr lang="en-US" dirty="0"/>
              <a:t> Mechanic to program and create worlds to play in, learning valuable skills in science, technology, engineering, and math along the way.</a:t>
            </a:r>
          </a:p>
        </p:txBody>
      </p:sp>
    </p:spTree>
    <p:extLst>
      <p:ext uri="{BB962C8B-B14F-4D97-AF65-F5344CB8AC3E}">
        <p14:creationId xmlns:p14="http://schemas.microsoft.com/office/powerpoint/2010/main" val="2482566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MUSICAL PRODUCTION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7800" y="1784169"/>
            <a:ext cx="5943600" cy="3955195"/>
          </a:xfrm>
        </p:spPr>
      </p:pic>
    </p:spTree>
    <p:extLst>
      <p:ext uri="{BB962C8B-B14F-4D97-AF65-F5344CB8AC3E}">
        <p14:creationId xmlns:p14="http://schemas.microsoft.com/office/powerpoint/2010/main" val="92530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lstStyle/>
          <a:p>
            <a:r>
              <a:rPr lang="en-US" dirty="0" smtClean="0"/>
              <a:t>What are </a:t>
            </a:r>
            <a:r>
              <a:rPr lang="en-US" i="1" dirty="0" smtClean="0"/>
              <a:t>your</a:t>
            </a:r>
            <a:r>
              <a:rPr lang="en-US" dirty="0" smtClean="0"/>
              <a:t> ideas ? ?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820" y="1274001"/>
            <a:ext cx="7809380" cy="5202999"/>
          </a:xfrm>
        </p:spPr>
      </p:pic>
    </p:spTree>
    <p:extLst>
      <p:ext uri="{BB962C8B-B14F-4D97-AF65-F5344CB8AC3E}">
        <p14:creationId xmlns:p14="http://schemas.microsoft.com/office/powerpoint/2010/main" val="1587175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TRIALS</a:t>
            </a:r>
            <a:endParaRPr lang="en-US"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09600" y="1524000"/>
            <a:ext cx="3471862" cy="2489260"/>
          </a:xfrm>
        </p:spPr>
      </p:pic>
      <p:sp>
        <p:nvSpPr>
          <p:cNvPr id="5" name="TextBox 4"/>
          <p:cNvSpPr txBox="1"/>
          <p:nvPr/>
        </p:nvSpPr>
        <p:spPr>
          <a:xfrm>
            <a:off x="381000" y="4114800"/>
            <a:ext cx="3886200" cy="923330"/>
          </a:xfrm>
          <a:prstGeom prst="rect">
            <a:avLst/>
          </a:prstGeom>
          <a:noFill/>
        </p:spPr>
        <p:txBody>
          <a:bodyPr wrap="square" rtlCol="0">
            <a:spAutoFit/>
          </a:bodyPr>
          <a:lstStyle/>
          <a:p>
            <a:r>
              <a:rPr lang="en-US" dirty="0"/>
              <a:t>A 12-member jury found Miss Curly Pig guilty of attempted wolf cooking in 2nd District Court on Monday.</a:t>
            </a:r>
          </a:p>
        </p:txBody>
      </p:sp>
      <p:pic>
        <p:nvPicPr>
          <p:cNvPr id="6" name="Picture 5">
            <a:hlinkClick r:id="rId4"/>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53000" y="1524000"/>
            <a:ext cx="3787682" cy="2514600"/>
          </a:xfrm>
          <a:prstGeom prst="rect">
            <a:avLst/>
          </a:prstGeom>
        </p:spPr>
      </p:pic>
      <p:sp>
        <p:nvSpPr>
          <p:cNvPr id="7" name="TextBox 6"/>
          <p:cNvSpPr txBox="1"/>
          <p:nvPr/>
        </p:nvSpPr>
        <p:spPr>
          <a:xfrm>
            <a:off x="4953000" y="4114800"/>
            <a:ext cx="3787682" cy="2031325"/>
          </a:xfrm>
          <a:prstGeom prst="rect">
            <a:avLst/>
          </a:prstGeom>
          <a:noFill/>
        </p:spPr>
        <p:txBody>
          <a:bodyPr wrap="square" rtlCol="0">
            <a:spAutoFit/>
          </a:bodyPr>
          <a:lstStyle/>
          <a:p>
            <a:r>
              <a:rPr lang="en-US" dirty="0"/>
              <a:t>Central Union High School’s David Armenta delivers his opening statement for the prosecution Thursday during the second night of the Imperial County Mock Trial at the Imperial County Superior Court in El Centro.</a:t>
            </a:r>
          </a:p>
        </p:txBody>
      </p:sp>
      <p:sp>
        <p:nvSpPr>
          <p:cNvPr id="8" name="TextBox 7"/>
          <p:cNvSpPr txBox="1"/>
          <p:nvPr/>
        </p:nvSpPr>
        <p:spPr>
          <a:xfrm>
            <a:off x="381000" y="5961459"/>
            <a:ext cx="3352800" cy="369332"/>
          </a:xfrm>
          <a:prstGeom prst="rect">
            <a:avLst/>
          </a:prstGeom>
          <a:noFill/>
        </p:spPr>
        <p:txBody>
          <a:bodyPr wrap="square" rtlCol="0">
            <a:spAutoFit/>
          </a:bodyPr>
          <a:lstStyle/>
          <a:p>
            <a:r>
              <a:rPr lang="en-US" dirty="0" smtClean="0">
                <a:hlinkClick r:id="rId6"/>
              </a:rPr>
              <a:t>Classroom Law Project</a:t>
            </a:r>
            <a:endParaRPr lang="en-US" dirty="0"/>
          </a:p>
        </p:txBody>
      </p:sp>
    </p:spTree>
    <p:extLst>
      <p:ext uri="{BB962C8B-B14F-4D97-AF65-F5344CB8AC3E}">
        <p14:creationId xmlns:p14="http://schemas.microsoft.com/office/powerpoint/2010/main" val="2383514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52600" y="1600200"/>
            <a:ext cx="5494389" cy="3657203"/>
          </a:xfrm>
        </p:spPr>
      </p:pic>
      <p:sp>
        <p:nvSpPr>
          <p:cNvPr id="5" name="TextBox 4"/>
          <p:cNvSpPr txBox="1"/>
          <p:nvPr/>
        </p:nvSpPr>
        <p:spPr>
          <a:xfrm>
            <a:off x="1752600" y="5943600"/>
            <a:ext cx="5029200" cy="369332"/>
          </a:xfrm>
          <a:prstGeom prst="rect">
            <a:avLst/>
          </a:prstGeom>
          <a:noFill/>
        </p:spPr>
        <p:txBody>
          <a:bodyPr wrap="square" rtlCol="0">
            <a:spAutoFit/>
          </a:bodyPr>
          <a:lstStyle/>
          <a:p>
            <a:pPr algn="ctr"/>
            <a:r>
              <a:rPr lang="en-US" dirty="0" smtClean="0">
                <a:hlinkClick r:id="rId3"/>
              </a:rPr>
              <a:t>Middle School Public Debate Program</a:t>
            </a:r>
            <a:endParaRPr lang="en-US" dirty="0"/>
          </a:p>
        </p:txBody>
      </p:sp>
    </p:spTree>
    <p:extLst>
      <p:ext uri="{BB962C8B-B14F-4D97-AF65-F5344CB8AC3E}">
        <p14:creationId xmlns:p14="http://schemas.microsoft.com/office/powerpoint/2010/main" val="1698181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90600" y="1600200"/>
            <a:ext cx="3556000" cy="2133600"/>
          </a:xfrm>
        </p:spPr>
      </p:pic>
      <p:sp>
        <p:nvSpPr>
          <p:cNvPr id="4" name="TextBox 3"/>
          <p:cNvSpPr txBox="1"/>
          <p:nvPr/>
        </p:nvSpPr>
        <p:spPr>
          <a:xfrm>
            <a:off x="609600" y="6096000"/>
            <a:ext cx="7620000" cy="369332"/>
          </a:xfrm>
          <a:prstGeom prst="rect">
            <a:avLst/>
          </a:prstGeom>
          <a:noFill/>
        </p:spPr>
        <p:txBody>
          <a:bodyPr wrap="square" rtlCol="0">
            <a:spAutoFit/>
          </a:bodyPr>
          <a:lstStyle/>
          <a:p>
            <a:r>
              <a:rPr lang="en-US" dirty="0" smtClean="0">
                <a:hlinkClick r:id="rId3"/>
              </a:rPr>
              <a:t>Model United Nations Program </a:t>
            </a:r>
            <a:r>
              <a:rPr lang="en-US" dirty="0" smtClean="0"/>
              <a:t>– middle school, high school and university</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48200" y="3251662"/>
            <a:ext cx="3587230" cy="2387138"/>
          </a:xfrm>
          <a:prstGeom prst="rect">
            <a:avLst/>
          </a:prstGeom>
        </p:spPr>
      </p:pic>
    </p:spTree>
    <p:extLst>
      <p:ext uri="{BB962C8B-B14F-4D97-AF65-F5344CB8AC3E}">
        <p14:creationId xmlns:p14="http://schemas.microsoft.com/office/powerpoint/2010/main" val="2521130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PORTFOLIOS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47800" y="1600200"/>
            <a:ext cx="6705600" cy="3914436"/>
          </a:xfrm>
        </p:spPr>
      </p:pic>
    </p:spTree>
    <p:extLst>
      <p:ext uri="{BB962C8B-B14F-4D97-AF65-F5344CB8AC3E}">
        <p14:creationId xmlns:p14="http://schemas.microsoft.com/office/powerpoint/2010/main" val="2704301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EXTENDED PROJECTS</a:t>
            </a:r>
            <a:endParaRPr lang="en-US"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 y="1371600"/>
            <a:ext cx="4013616" cy="247303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581400"/>
            <a:ext cx="3657600" cy="2438400"/>
          </a:xfrm>
          <a:prstGeom prst="rect">
            <a:avLst/>
          </a:prstGeom>
        </p:spPr>
      </p:pic>
      <p:sp>
        <p:nvSpPr>
          <p:cNvPr id="5" name="TextBox 4"/>
          <p:cNvSpPr txBox="1"/>
          <p:nvPr/>
        </p:nvSpPr>
        <p:spPr>
          <a:xfrm>
            <a:off x="609600" y="3962400"/>
            <a:ext cx="4013616" cy="276999"/>
          </a:xfrm>
          <a:prstGeom prst="rect">
            <a:avLst/>
          </a:prstGeom>
          <a:noFill/>
        </p:spPr>
        <p:txBody>
          <a:bodyPr wrap="square" rtlCol="0">
            <a:spAutoFit/>
          </a:bodyPr>
          <a:lstStyle/>
          <a:p>
            <a:r>
              <a:rPr lang="en-US" sz="1200" dirty="0" smtClean="0">
                <a:hlinkClick r:id="rId5"/>
              </a:rPr>
              <a:t>Middle School Future City Competition</a:t>
            </a:r>
            <a:endParaRPr lang="en-US" sz="1200" dirty="0"/>
          </a:p>
        </p:txBody>
      </p:sp>
    </p:spTree>
    <p:extLst>
      <p:ext uri="{BB962C8B-B14F-4D97-AF65-F5344CB8AC3E}">
        <p14:creationId xmlns:p14="http://schemas.microsoft.com/office/powerpoint/2010/main" val="14250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LOGS AND JOURNALS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53000" y="2933966"/>
            <a:ext cx="3710420" cy="34250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676400"/>
            <a:ext cx="3657600" cy="2743200"/>
          </a:xfrm>
          <a:prstGeom prst="rect">
            <a:avLst/>
          </a:prstGeom>
        </p:spPr>
      </p:pic>
    </p:spTree>
    <p:extLst>
      <p:ext uri="{BB962C8B-B14F-4D97-AF65-F5344CB8AC3E}">
        <p14:creationId xmlns:p14="http://schemas.microsoft.com/office/powerpoint/2010/main" val="1156841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INTERVIEWS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33600" y="1981200"/>
            <a:ext cx="5105400" cy="3397412"/>
          </a:xfrm>
        </p:spPr>
      </p:pic>
    </p:spTree>
    <p:extLst>
      <p:ext uri="{BB962C8B-B14F-4D97-AF65-F5344CB8AC3E}">
        <p14:creationId xmlns:p14="http://schemas.microsoft.com/office/powerpoint/2010/main" val="3628662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297</Words>
  <Application>Microsoft Office PowerPoint</Application>
  <PresentationFormat>On-screen Show (4:3)</PresentationFormat>
  <Paragraphs>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Culminating Events</vt:lpstr>
      <vt:lpstr>A/K/A AUTHENTIC ASSESSMENTS</vt:lpstr>
      <vt:lpstr>MOCK TRIALS</vt:lpstr>
      <vt:lpstr>DEBATES</vt:lpstr>
      <vt:lpstr>SIMULATIONS</vt:lpstr>
      <vt:lpstr>DIGITAL PORTFOLIOS</vt:lpstr>
      <vt:lpstr>EXTENDED PROJECTS</vt:lpstr>
      <vt:lpstr>LOGS AND JOURNALS</vt:lpstr>
      <vt:lpstr>STUDENT INTERVIEWS</vt:lpstr>
      <vt:lpstr>STUDENT-PRODUCED VIDEOS</vt:lpstr>
      <vt:lpstr>WRITING SAMPLES</vt:lpstr>
      <vt:lpstr>GLOBAL COLLABORATIONS</vt:lpstr>
      <vt:lpstr>FESTIVAL FOR PERIOD IN HISTORY</vt:lpstr>
      <vt:lpstr>STUDENT-ORGANIZED CONFERENCE</vt:lpstr>
      <vt:lpstr>STUDENT-WRITTEN PLAY</vt:lpstr>
      <vt:lpstr>DESIGN AND MARKET NEW PRODUCT</vt:lpstr>
      <vt:lpstr>INVENTION FAIR</vt:lpstr>
      <vt:lpstr>RADIO SHOW</vt:lpstr>
      <vt:lpstr>VIRTUAL TALK SHOW</vt:lpstr>
      <vt:lpstr>DOCUMENTARY/FILM</vt:lpstr>
      <vt:lpstr>APP DESIGN</vt:lpstr>
      <vt:lpstr>BOARD OR VIDEO GAME</vt:lpstr>
      <vt:lpstr>MUSICAL PRODUCTION</vt:lpstr>
      <vt:lpstr>What are your ideas ? ?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Culminating Events</dc:title>
  <dc:creator>Anne Shaw</dc:creator>
  <cp:lastModifiedBy>Anne Shaw</cp:lastModifiedBy>
  <cp:revision>37</cp:revision>
  <dcterms:created xsi:type="dcterms:W3CDTF">2013-10-06T19:59:01Z</dcterms:created>
  <dcterms:modified xsi:type="dcterms:W3CDTF">2015-04-20T20:03:42Z</dcterms:modified>
</cp:coreProperties>
</file>